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707" r:id="rId2"/>
  </p:sldMasterIdLst>
  <p:notesMasterIdLst>
    <p:notesMasterId r:id="rId20"/>
  </p:notesMasterIdLst>
  <p:handoutMasterIdLst>
    <p:handoutMasterId r:id="rId21"/>
  </p:handoutMasterIdLst>
  <p:sldIdLst>
    <p:sldId id="328" r:id="rId3"/>
    <p:sldId id="411" r:id="rId4"/>
    <p:sldId id="435" r:id="rId5"/>
    <p:sldId id="424" r:id="rId6"/>
    <p:sldId id="412" r:id="rId7"/>
    <p:sldId id="433" r:id="rId8"/>
    <p:sldId id="402" r:id="rId9"/>
    <p:sldId id="434" r:id="rId10"/>
    <p:sldId id="432" r:id="rId11"/>
    <p:sldId id="308" r:id="rId12"/>
    <p:sldId id="419" r:id="rId13"/>
    <p:sldId id="414" r:id="rId14"/>
    <p:sldId id="425" r:id="rId15"/>
    <p:sldId id="420" r:id="rId16"/>
    <p:sldId id="421" r:id="rId17"/>
    <p:sldId id="430" r:id="rId18"/>
    <p:sldId id="426" r:id="rId19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B67"/>
    <a:srgbClr val="FFFFFF"/>
    <a:srgbClr val="F8F4EC"/>
    <a:srgbClr val="F6F1E6"/>
    <a:srgbClr val="000000"/>
    <a:srgbClr val="EABB10"/>
    <a:srgbClr val="008080"/>
    <a:srgbClr val="FF0000"/>
    <a:srgbClr val="0000FF"/>
    <a:srgbClr val="3F15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33" autoAdjust="0"/>
    <p:restoredTop sz="95284" autoAdjust="0"/>
  </p:normalViewPr>
  <p:slideViewPr>
    <p:cSldViewPr>
      <p:cViewPr>
        <p:scale>
          <a:sx n="80" d="100"/>
          <a:sy n="80" d="100"/>
        </p:scale>
        <p:origin x="57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00" d="100"/>
          <a:sy n="100" d="100"/>
        </p:scale>
        <p:origin x="-1938" y="-72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4C1F279C-F59C-44A2-8040-B5EFD71A04F3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319D3B1E-F872-4E8C-A4B4-BF52D09B5B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95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6CA5D29F-A085-460E-984A-D80CA105125F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3325" y="703263"/>
            <a:ext cx="4695825" cy="352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1" tIns="47111" rIns="94221" bIns="471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1" tIns="47111" rIns="94221" bIns="4711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0AF8DEB9-D05A-4F4D-810B-E6E1DC0839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35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4641">
              <a:spcBef>
                <a:spcPct val="0"/>
              </a:spcBef>
              <a:defRPr/>
            </a:pP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8A259-0528-4442-B901-9EDD21DFD7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554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180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645920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1"/>
          <p:cNvSpPr>
            <a:spLocks noGrp="1"/>
          </p:cNvSpPr>
          <p:nvPr>
            <p:ph type="title"/>
          </p:nvPr>
        </p:nvSpPr>
        <p:spPr>
          <a:xfrm>
            <a:off x="380999" y="1507668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5" name="Footer Placeholder 6"/>
          <p:cNvSpPr txBox="1">
            <a:spLocks/>
          </p:cNvSpPr>
          <p:nvPr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076960"/>
            <a:ext cx="1676400" cy="105664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6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445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99640" y="1036320"/>
            <a:ext cx="6589252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0"/>
          </p:nvPr>
        </p:nvSpPr>
        <p:spPr>
          <a:xfrm>
            <a:off x="2199639" y="304800"/>
            <a:ext cx="6589252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rgbClr val="355D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8795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 Lef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894080"/>
            <a:ext cx="1675660" cy="108407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85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85520"/>
            <a:ext cx="1675660" cy="992632"/>
          </a:xfrm>
        </p:spPr>
        <p:txBody>
          <a:bodyPr anchor="b"/>
          <a:lstStyle>
            <a:lvl1pPr algn="l">
              <a:defRPr sz="20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2213286" y="304800"/>
            <a:ext cx="6625914" cy="587248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91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" y="6569078"/>
            <a:ext cx="609600" cy="288925"/>
          </a:xfrm>
          <a:prstGeom prst="rect">
            <a:avLst/>
          </a:prstGeom>
        </p:spPr>
        <p:txBody>
          <a:bodyPr/>
          <a:lstStyle/>
          <a:p>
            <a:fld id="{CFC53C1E-EA2A-4099-BDC8-9BCDAEB0229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6"/>
          <p:cNvSpPr>
            <a:spLocks noGrp="1"/>
          </p:cNvSpPr>
          <p:nvPr>
            <p:ph type="title"/>
          </p:nvPr>
        </p:nvSpPr>
        <p:spPr>
          <a:xfrm>
            <a:off x="2819400" y="0"/>
            <a:ext cx="6324600" cy="1219200"/>
          </a:xfrm>
          <a:prstGeom prst="rect">
            <a:avLst/>
          </a:prstGeom>
        </p:spPr>
        <p:txBody>
          <a:bodyPr lIns="89879" tIns="44940" rIns="89879" bIns="44940" anchor="ctr"/>
          <a:lstStyle>
            <a:lvl1pPr marL="168524" indent="0"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486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953000" y="6324600"/>
            <a:ext cx="4038600" cy="457200"/>
          </a:xfrm>
          <a:prstGeom prst="rect">
            <a:avLst/>
          </a:prstGeom>
          <a:solidFill>
            <a:srgbClr val="913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577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8" name="Footer Placeholder 6"/>
          <p:cNvSpPr txBox="1">
            <a:spLocks/>
          </p:cNvSpPr>
          <p:nvPr userDrawn="1"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4320" indent="-228600">
              <a:buFont typeface="Wingdings" charset="2"/>
              <a:buChar char="§"/>
              <a:defRPr/>
            </a:lvl1pPr>
            <a:lvl2pPr marL="548640" indent="-182880">
              <a:buFont typeface="Wingdings" charset="2"/>
              <a:buChar char="§"/>
              <a:defRPr/>
            </a:lvl2pPr>
            <a:lvl3pPr marL="822960" indent="-182880">
              <a:buFont typeface="Wingdings" charset="2"/>
              <a:buChar char="§"/>
              <a:defRPr/>
            </a:lvl3pPr>
            <a:lvl4pPr marL="1097280" indent="-182880">
              <a:buFont typeface="Wingdings" charset="2"/>
              <a:buChar char="§"/>
              <a:defRPr/>
            </a:lvl4pPr>
            <a:lvl5pPr marL="1280160" indent="-182880">
              <a:buFont typeface="Wingdings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 Antiqua"/>
                <a:cs typeface="Book Antiqu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2813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1"/>
          <p:cNvSpPr>
            <a:spLocks noGrp="1"/>
          </p:cNvSpPr>
          <p:nvPr>
            <p:ph type="title"/>
          </p:nvPr>
        </p:nvSpPr>
        <p:spPr>
          <a:xfrm>
            <a:off x="380999" y="1766687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9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1159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66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159" y="1722438"/>
            <a:ext cx="4040188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1159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0485" y="1722438"/>
            <a:ext cx="4041775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785F5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048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188720"/>
            <a:ext cx="6096001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060" y="22321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10969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0"/>
          </p:nvPr>
        </p:nvSpPr>
        <p:spPr>
          <a:xfrm>
            <a:off x="380998" y="457200"/>
            <a:ext cx="6096001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0999" y="460248"/>
            <a:ext cx="6172202" cy="5564632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107440"/>
            <a:ext cx="1676400" cy="102616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100" b="1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none" spc="200" baseline="0">
          <a:ln>
            <a:noFill/>
          </a:ln>
          <a:solidFill>
            <a:schemeClr val="bg1"/>
          </a:solidFill>
          <a:effectLst/>
          <a:latin typeface="Palatino Linotype"/>
          <a:ea typeface="+mj-ea"/>
          <a:cs typeface="Palatino Linotype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SzPct val="110000"/>
        <a:buFont typeface="Wingdings" charset="2"/>
        <a:buChar char="§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SzPct val="110000"/>
        <a:buFont typeface="Wingdings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SzPct val="110000"/>
        <a:buFont typeface="Wingdings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SzPct val="110000"/>
        <a:buFont typeface="Wingdings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75EAF-5F5B-482E-98A0-125DC0071386}" type="datetimeFigureOut">
              <a:rPr lang="en-US" smtClean="0"/>
              <a:pPr/>
              <a:t>10/21/2013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e.state.co.us/cdelib/powerlib/download/HighlyEffectiveProgramBenefits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hyperlink" Target="http://www.cde.state.co.us/cdelib/HighlyEffective/index.htm" TargetMode="Externa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http://prezi.com/6tuftjoxxxiw/gshs-highly-effectively-school-library-program/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://www.youtube.com/watch?v=2MuGDMlbSso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youtube.com/watch?v=Gi8KWFxxACw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hyperlink" Target="http://www.youtube.com/watch?v=M-Kaz6LXu30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brussell@coloradostatelibrary.org" TargetMode="External"/><Relationship Id="rId2" Type="http://schemas.openxmlformats.org/officeDocument/2006/relationships/hyperlink" Target="mailto:russell_b@cde.state.co.us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http://tinyurl.com/COSchoolLibraries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e.state.co.us/sites/default/files/Revised%20HESL%20evidence%20outcomes.pdf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http://www.cde.state.co.us/cdelib/highlyeffectiv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hyperlink" Target="http://coloradoschoollibrarycohort.wikispaces.com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e.state.co.us/sites/default/files/Professional%20growth%20cohort%20overview_0.pdf" TargetMode="External"/><Relationship Id="rId2" Type="http://schemas.openxmlformats.org/officeDocument/2006/relationships/hyperlink" Target="https://docs.google.com/document/d/1pk96Dsw78T_ey0G2S5hNKDWyscYeGyjOmt9QzBLayd8/edit?usp=sharing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coloradoschoollibrarycohort.wikispaces.com/" TargetMode="External"/><Relationship Id="rId4" Type="http://schemas.openxmlformats.org/officeDocument/2006/relationships/hyperlink" Target="http://www.cde.state.co.us/cdelib/highlyeffective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6299" y="6063734"/>
            <a:ext cx="1152401" cy="369332"/>
          </a:xfrm>
          <a:prstGeom prst="rect">
            <a:avLst/>
          </a:prstGeom>
          <a:solidFill>
            <a:srgbClr val="F8F4EC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762000" y="3414708"/>
            <a:ext cx="46482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Palatino Linotype" panose="02040502050505030304" pitchFamily="18" charset="0"/>
              </a:rPr>
              <a:t>Clearing the Bar for School Librarian </a:t>
            </a:r>
          </a:p>
          <a:p>
            <a:r>
              <a:rPr lang="en-US" sz="3600" dirty="0" smtClean="0">
                <a:latin typeface="Palatino Linotype" panose="02040502050505030304" pitchFamily="18" charset="0"/>
              </a:rPr>
              <a:t>Best Practice</a:t>
            </a:r>
            <a:endParaRPr lang="en-US" sz="3600" dirty="0">
              <a:latin typeface="Palatino Linotype" panose="02040502050505030304" pitchFamily="18" charset="0"/>
            </a:endParaRPr>
          </a:p>
        </p:txBody>
      </p:sp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838200" y="609600"/>
            <a:ext cx="7848600" cy="2438400"/>
          </a:xfrm>
          <a:solidFill>
            <a:schemeClr val="accent1"/>
          </a:solidFill>
        </p:spPr>
        <p:txBody>
          <a:bodyPr/>
          <a:lstStyle/>
          <a:p>
            <a:pPr algn="l" eaLnBrk="1" hangingPunct="1"/>
            <a:r>
              <a:rPr lang="en-US" b="1" dirty="0" smtClean="0">
                <a:solidFill>
                  <a:schemeClr val="tx1"/>
                </a:solidFill>
              </a:rPr>
              <a:t>Highly Effective School Library Programs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8400" y="3315678"/>
            <a:ext cx="2223902" cy="250371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377"/>
            <a:ext cx="8229600" cy="1143000"/>
          </a:xfrm>
        </p:spPr>
        <p:txBody>
          <a:bodyPr/>
          <a:lstStyle/>
          <a:p>
            <a:pPr algn="l"/>
            <a:r>
              <a:rPr lang="en-US" sz="3600" b="1" dirty="0" smtClean="0">
                <a:solidFill>
                  <a:schemeClr val="tx1"/>
                </a:solidFill>
                <a:latin typeface="Palatino Linotype" pitchFamily="18" charset="0"/>
              </a:rPr>
              <a:t>III.    Recognition</a:t>
            </a:r>
            <a:endParaRPr lang="en-US" sz="36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771" y="1828800"/>
            <a:ext cx="5257800" cy="408301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55846"/>
            <a:ext cx="8382000" cy="1244353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Rigorous Process with Higher Rewards</a:t>
            </a:r>
            <a: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en-US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12" descr="ProfilePhoto_RobertHammond_MED.jpg">
            <a:hlinkClick r:id="rId3"/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4" cstate="print"/>
          <a:srcRect l="3896" t="3081" r="4466" b="2324"/>
          <a:stretch/>
        </p:blipFill>
        <p:spPr bwMode="auto">
          <a:xfrm>
            <a:off x="6717866" y="2341296"/>
            <a:ext cx="1830780" cy="27088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6" descr="http://www.cde.state.co.us/cdelib/HighlyEffective/images/2012HESLFlag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2362200"/>
            <a:ext cx="4154488" cy="2667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5601195" y="5123967"/>
            <a:ext cx="322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Palatino Linotype" panose="02040502050505030304" pitchFamily="18" charset="0"/>
              </a:rPr>
              <a:t>                  CDE Commissioner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22" name="Round Same Side Corner Rectangle 21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Your school-aligned “Growth Plan” </a:t>
              </a:r>
              <a:endParaRPr lang="en-US" sz="2600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699960" y="268291"/>
            <a:ext cx="1509840" cy="6361110"/>
            <a:chOff x="699960" y="268291"/>
            <a:chExt cx="1509840" cy="6361110"/>
          </a:xfrm>
        </p:grpSpPr>
        <p:sp>
          <p:nvSpPr>
            <p:cNvPr id="6" name="Chevron 5"/>
            <p:cNvSpPr/>
            <p:nvPr/>
          </p:nvSpPr>
          <p:spPr bwMode="auto">
            <a:xfrm rot="5400000">
              <a:off x="674450" y="308216"/>
              <a:ext cx="1575276" cy="1495425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Chevron 23"/>
            <p:cNvSpPr/>
            <p:nvPr/>
          </p:nvSpPr>
          <p:spPr bwMode="auto">
            <a:xfrm rot="5400000">
              <a:off x="686375" y="5109071"/>
              <a:ext cx="1545235" cy="1495425"/>
            </a:xfrm>
            <a:prstGeom prst="chevron">
              <a:avLst/>
            </a:pr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Chevron 24"/>
            <p:cNvSpPr/>
            <p:nvPr/>
          </p:nvSpPr>
          <p:spPr bwMode="auto">
            <a:xfrm rot="5400000">
              <a:off x="695804" y="3621638"/>
              <a:ext cx="1503739" cy="1495425"/>
            </a:xfrm>
            <a:prstGeom prst="chevron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Chevron 25"/>
            <p:cNvSpPr/>
            <p:nvPr/>
          </p:nvSpPr>
          <p:spPr bwMode="auto">
            <a:xfrm rot="5400000">
              <a:off x="616855" y="1926671"/>
              <a:ext cx="1661636" cy="1495425"/>
            </a:xfrm>
            <a:prstGeom prst="chevron">
              <a:avLst/>
            </a:prstGeom>
            <a:solidFill>
              <a:schemeClr val="accent3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8" name="Group 8"/>
          <p:cNvGrpSpPr>
            <a:grpSpLocks/>
          </p:cNvGrpSpPr>
          <p:nvPr/>
        </p:nvGrpSpPr>
        <p:grpSpPr bwMode="auto">
          <a:xfrm>
            <a:off x="2401675" y="5070044"/>
            <a:ext cx="6324601" cy="1039452"/>
            <a:chOff x="1562928" y="4089570"/>
            <a:chExt cx="6152320" cy="1451292"/>
          </a:xfrm>
        </p:grpSpPr>
        <p:sp>
          <p:nvSpPr>
            <p:cNvPr id="29" name="Round Same Side Corner Rectangle 28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A link to your library website</a:t>
              </a:r>
              <a:endParaRPr lang="en-US" sz="2600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34" name="Group 8"/>
          <p:cNvGrpSpPr>
            <a:grpSpLocks/>
          </p:cNvGrpSpPr>
          <p:nvPr/>
        </p:nvGrpSpPr>
        <p:grpSpPr bwMode="auto">
          <a:xfrm>
            <a:off x="2517353" y="474845"/>
            <a:ext cx="6324601" cy="1039452"/>
            <a:chOff x="1562929" y="4089568"/>
            <a:chExt cx="6152320" cy="1451291"/>
          </a:xfrm>
        </p:grpSpPr>
        <p:sp>
          <p:nvSpPr>
            <p:cNvPr id="35" name="Round Same Side Corner Rectangle 3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  <a:hlinkClick r:id="rId2"/>
                </a:rPr>
                <a:t>Multimedia Presentation </a:t>
              </a: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(3 minutes) </a:t>
              </a:r>
              <a:endParaRPr lang="en-US" sz="2600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37" name="Group 8"/>
          <p:cNvGrpSpPr>
            <a:grpSpLocks/>
          </p:cNvGrpSpPr>
          <p:nvPr/>
        </p:nvGrpSpPr>
        <p:grpSpPr bwMode="auto">
          <a:xfrm>
            <a:off x="2590800" y="2021766"/>
            <a:ext cx="6470848" cy="2027728"/>
            <a:chOff x="1349220" y="2638277"/>
            <a:chExt cx="6294583" cy="2831129"/>
          </a:xfrm>
        </p:grpSpPr>
        <p:sp>
          <p:nvSpPr>
            <p:cNvPr id="38" name="Round Same Side Corner Rectangle 3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2590799" y="2135227"/>
            <a:ext cx="647700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>
                <a:latin typeface="Palatino Linotype" panose="02040502050505030304" pitchFamily="18" charset="0"/>
              </a:rPr>
              <a:t>Two letters of recommendation (one </a:t>
            </a:r>
            <a:r>
              <a:rPr lang="en-US" sz="2600" dirty="0" smtClean="0">
                <a:latin typeface="Palatino Linotype" panose="02040502050505030304" pitchFamily="18" charset="0"/>
              </a:rPr>
              <a:t>from </a:t>
            </a:r>
            <a:r>
              <a:rPr lang="en-US" sz="2600" dirty="0">
                <a:latin typeface="Palatino Linotype" panose="02040502050505030304" pitchFamily="18" charset="0"/>
              </a:rPr>
              <a:t>principal or direct supervisor</a:t>
            </a:r>
            <a:r>
              <a:rPr lang="en-US" sz="2600" dirty="0" smtClean="0">
                <a:latin typeface="Palatino Linotype" panose="02040502050505030304" pitchFamily="18" charset="0"/>
              </a:rPr>
              <a:t>)</a:t>
            </a:r>
            <a:endParaRPr lang="en-US" sz="26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42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Ensure Today’s Students Thrive </a:t>
            </a:r>
            <a:b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in 21</a:t>
            </a:r>
            <a:r>
              <a:rPr lang="en-US" b="1" baseline="30000" dirty="0" smtClean="0">
                <a:solidFill>
                  <a:schemeClr val="tx1"/>
                </a:solidFill>
                <a:latin typeface="Palatino Linotype" pitchFamily="18" charset="0"/>
              </a:rPr>
              <a:t>st</a:t>
            </a:r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-century Workforce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176" t="17067" r="67328" b="43414"/>
          <a:stretch>
            <a:fillRect/>
          </a:stretch>
        </p:blipFill>
        <p:spPr>
          <a:xfrm>
            <a:off x="1371600" y="2057400"/>
            <a:ext cx="6248400" cy="407487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Key Ingredients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6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539" t="33231" r="39230" b="18768"/>
          <a:stretch>
            <a:fillRect/>
          </a:stretch>
        </p:blipFill>
        <p:spPr>
          <a:xfrm>
            <a:off x="609600" y="2362200"/>
            <a:ext cx="3501237" cy="2133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7500" t="35001" r="44376" b="25999"/>
          <a:stretch>
            <a:fillRect/>
          </a:stretch>
        </p:blipFill>
        <p:spPr bwMode="auto">
          <a:xfrm>
            <a:off x="5181600" y="2362200"/>
            <a:ext cx="3429000" cy="2191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533400" y="4820185"/>
            <a:ext cx="2250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Palatino Linotype" panose="02040502050505030304" pitchFamily="18" charset="0"/>
              </a:rPr>
              <a:t>Risk-Taking</a:t>
            </a:r>
            <a:r>
              <a:rPr lang="en-US" dirty="0" smtClean="0">
                <a:latin typeface="Palatino Linotype" panose="02040502050505030304" pitchFamily="18" charset="0"/>
              </a:rPr>
              <a:t> Leader</a:t>
            </a:r>
            <a:endParaRPr lang="en-US" dirty="0">
              <a:latin typeface="Palatino Linotype" panose="0204050205050503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140037" y="4820185"/>
            <a:ext cx="25763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latin typeface="Palatino Linotype" panose="02040502050505030304" pitchFamily="18" charset="0"/>
              </a:rPr>
              <a:t>Persistent</a:t>
            </a:r>
            <a:r>
              <a:rPr lang="en-US" dirty="0" smtClean="0">
                <a:latin typeface="Palatino Linotype" panose="02040502050505030304" pitchFamily="18" charset="0"/>
              </a:rPr>
              <a:t> Collaborator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8600" y="355847"/>
            <a:ext cx="8763000" cy="939553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Shift in perception among TL’s/Non-TL’s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219200" y="5934670"/>
            <a:ext cx="4419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Palatino Linotype" panose="02040502050505030304" pitchFamily="18" charset="0"/>
              </a:rPr>
              <a:t> Instructional/Digital Literacy Coach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799112"/>
            <a:ext cx="6553200" cy="4114800"/>
          </a:xfrm>
          <a:prstGeom prst="rect">
            <a:avLst/>
          </a:prstGeom>
          <a:ln w="1905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1000" y="2209800"/>
            <a:ext cx="8534400" cy="4407408"/>
          </a:xfrm>
        </p:spPr>
        <p:txBody>
          <a:bodyPr/>
          <a:lstStyle/>
          <a:p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Components/concepts of the revised program</a:t>
            </a:r>
          </a:p>
          <a:p>
            <a:endParaRPr lang="en-US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Essentialness of leadership </a:t>
            </a:r>
          </a:p>
          <a:p>
            <a:pPr marL="45720" indent="0">
              <a:buNone/>
            </a:pPr>
            <a:endParaRPr lang="en-US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Evaluate/begin school-aligned growth plan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Evidence Outcomes of Today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sz="24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buNone/>
            </a:pPr>
            <a:r>
              <a:rPr lang="en-US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Becky Russell, MLIS 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|School Library/Digital Literacy Content Specialist | Colorado Department of Education | 303.866.6772 | 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  <a:hlinkClick r:id="rId2"/>
              </a:rPr>
              <a:t>russell_b@cde.state.co.us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| 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  <a:hlinkClick r:id="rId3"/>
              </a:rPr>
              <a:t>brussell@coloradostatelibrary.org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 |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  <a:hlinkClick r:id="rId4"/>
              </a:rPr>
              <a:t>http://tinyurl.com/</a:t>
            </a:r>
            <a:r>
              <a:rPr lang="en-US" dirty="0" err="1" smtClean="0">
                <a:solidFill>
                  <a:schemeClr val="tx1"/>
                </a:solidFill>
                <a:latin typeface="Palatino Linotype" panose="02040502050505030304" pitchFamily="18" charset="0"/>
                <a:hlinkClick r:id="rId4"/>
              </a:rPr>
              <a:t>COSchoolLibraries</a:t>
            </a:r>
            <a:r>
              <a:rPr lang="en-US" dirty="0">
                <a:solidFill>
                  <a:schemeClr val="tx1"/>
                </a:solidFill>
                <a:latin typeface="Palatino Linotype" panose="02040502050505030304" pitchFamily="18" charset="0"/>
                <a:hlinkClick r:id="rId4"/>
              </a:rPr>
              <a:t> 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|    @</a:t>
            </a:r>
            <a:r>
              <a:rPr lang="en-US" dirty="0" err="1" smtClean="0">
                <a:solidFill>
                  <a:schemeClr val="tx1"/>
                </a:solidFill>
                <a:latin typeface="Palatino Linotype" panose="02040502050505030304" pitchFamily="18" charset="0"/>
              </a:rPr>
              <a:t>beckyjorussell</a:t>
            </a:r>
            <a:endParaRPr lang="en-US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buNone/>
            </a:pPr>
            <a:r>
              <a:rPr lang="en-US" sz="24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 </a:t>
            </a:r>
            <a:endParaRPr lang="en-US" sz="2400" b="1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buFont typeface="Wingdings 2" pitchFamily="18" charset="2"/>
              <a:buNone/>
            </a:pPr>
            <a:r>
              <a:rPr lang="en-US" b="1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Judy Barnett</a:t>
            </a:r>
            <a:r>
              <a:rPr lang="en-US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| Highly Effective School Library Coordinator | Colorado Department of Education | 719.964.5352 |     jbarnett@coloradostatelibrary.org |</a:t>
            </a:r>
            <a:r>
              <a:rPr lang="en-US" dirty="0" smtClean="0">
                <a:latin typeface="Palatino Linotype" panose="02040502050505030304" pitchFamily="18" charset="0"/>
                <a:hlinkClick r:id="rId5"/>
              </a:rPr>
              <a:t>highlyeffectiveschoollibraryprogram.wikispaces.com</a:t>
            </a:r>
            <a:endParaRPr lang="en-US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pPr>
              <a:buFont typeface="Wingdings 2" pitchFamily="18" charset="2"/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CONTACT INFORMATION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3" descr="https://encrypted-tbn0.gstatic.com/images?q=tbn:ANd9GcSe9cQ-du80UR972EekJ9Ih28Q9yQEtAAzQjS66-ngJ6AjPPBo8yA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505200"/>
            <a:ext cx="228600" cy="228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4400" b="1" dirty="0" smtClean="0">
                <a:solidFill>
                  <a:schemeClr val="tx1"/>
                </a:solidFill>
                <a:latin typeface="Palatino Linotype" pitchFamily="18" charset="0"/>
              </a:rPr>
              <a:t>Evidence Outcomes</a:t>
            </a:r>
            <a:endParaRPr lang="en-US" sz="44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80999" y="1719071"/>
            <a:ext cx="8610601" cy="4407408"/>
          </a:xfrm>
        </p:spPr>
        <p:txBody>
          <a:bodyPr/>
          <a:lstStyle/>
          <a:p>
            <a:pPr>
              <a:buNone/>
            </a:pPr>
            <a:endParaRPr lang="en-US" sz="2800" b="1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Components/concepts of </a:t>
            </a:r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the revised </a:t>
            </a:r>
            <a:r>
              <a:rPr lang="en-US" sz="28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program</a:t>
            </a:r>
            <a:endParaRPr lang="en-US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endParaRPr lang="en-US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Essentialness of leadership </a:t>
            </a:r>
          </a:p>
          <a:p>
            <a:pPr marL="45720" indent="0">
              <a:buNone/>
            </a:pPr>
            <a:endParaRPr lang="en-US" sz="2800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r>
              <a:rPr lang="en-US" sz="2800" dirty="0" smtClean="0">
                <a:solidFill>
                  <a:schemeClr val="tx1"/>
                </a:solidFill>
                <a:latin typeface="Palatino Linotype" panose="02040502050505030304" pitchFamily="18" charset="0"/>
              </a:rPr>
              <a:t>Evaluate/begin school-aligned </a:t>
            </a:r>
            <a:r>
              <a:rPr lang="en-US" sz="2800" dirty="0">
                <a:solidFill>
                  <a:schemeClr val="tx1"/>
                </a:solidFill>
                <a:latin typeface="Palatino Linotype" panose="02040502050505030304" pitchFamily="18" charset="0"/>
              </a:rPr>
              <a:t>growth plan</a:t>
            </a:r>
          </a:p>
          <a:p>
            <a:pPr marL="45720" indent="0">
              <a:buNone/>
            </a:pPr>
            <a:endParaRPr lang="en-US" sz="2800" b="1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endParaRPr lang="en-US" sz="2800" b="1" dirty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endParaRPr lang="en-US" sz="2800" b="1" dirty="0" smtClean="0">
              <a:solidFill>
                <a:schemeClr val="tx1"/>
              </a:solidFill>
              <a:latin typeface="Palatino Linotype" panose="02040502050505030304" pitchFamily="18" charset="0"/>
            </a:endParaRPr>
          </a:p>
          <a:p>
            <a:endParaRPr lang="en-US" dirty="0">
              <a:latin typeface="Palatino Linotype" panose="020405020505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</a:rPr>
              <a:t>Leadership Is a Key Focus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1941122"/>
            <a:ext cx="4495800" cy="44958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5486400" y="2010831"/>
            <a:ext cx="2764346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>
                <a:latin typeface="Palatino Linotype" panose="02040502050505030304" pitchFamily="18" charset="0"/>
              </a:rPr>
              <a:t>What is one thing </a:t>
            </a:r>
          </a:p>
          <a:p>
            <a:r>
              <a:rPr lang="en-US" sz="2000" dirty="0" smtClean="0">
                <a:latin typeface="Palatino Linotype" panose="02040502050505030304" pitchFamily="18" charset="0"/>
              </a:rPr>
              <a:t>you do that helps you</a:t>
            </a:r>
          </a:p>
          <a:p>
            <a:r>
              <a:rPr lang="en-US" sz="2000" dirty="0" smtClean="0">
                <a:latin typeface="Palatino Linotype" panose="02040502050505030304" pitchFamily="18" charset="0"/>
              </a:rPr>
              <a:t>to be recognized as a</a:t>
            </a:r>
          </a:p>
          <a:p>
            <a:r>
              <a:rPr lang="en-US" sz="2000" b="1" dirty="0" smtClean="0">
                <a:latin typeface="Palatino Linotype" panose="02040502050505030304" pitchFamily="18" charset="0"/>
              </a:rPr>
              <a:t>leader</a:t>
            </a:r>
            <a:r>
              <a:rPr lang="en-US" sz="2000" dirty="0" smtClean="0">
                <a:latin typeface="Palatino Linotype" panose="02040502050505030304" pitchFamily="18" charset="0"/>
              </a:rPr>
              <a:t> in your school? </a:t>
            </a:r>
            <a:endParaRPr lang="en-US" sz="2000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20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 Shift to Leadership is Essential</a:t>
            </a:r>
            <a:endParaRPr lang="en-US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123" t="14285" r="3069" b="7938"/>
          <a:stretch>
            <a:fillRect/>
          </a:stretch>
        </p:blipFill>
        <p:spPr>
          <a:xfrm>
            <a:off x="685800" y="1676400"/>
            <a:ext cx="7162800" cy="4385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1143000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  <a:latin typeface="Palatino Linotype" pitchFamily="18" charset="0"/>
              </a:rPr>
              <a:t>Highly Effective School Libraries (HESL)</a:t>
            </a:r>
            <a:endParaRPr lang="en-US" sz="2800" b="1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2057400"/>
            <a:ext cx="853440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400" b="1" dirty="0" smtClean="0">
                <a:latin typeface="Palatino Linotype" panose="02040502050505030304" pitchFamily="18" charset="0"/>
              </a:rPr>
              <a:t>Multiple Possibilities</a:t>
            </a:r>
          </a:p>
          <a:p>
            <a:pPr>
              <a:buNone/>
            </a:pPr>
            <a:endParaRPr lang="en-US" sz="2400" b="1" dirty="0" smtClean="0">
              <a:latin typeface="Palatino Linotype" panose="02040502050505030304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>
                <a:latin typeface="Palatino Linotype" panose="02040502050505030304" pitchFamily="18" charset="0"/>
              </a:rPr>
              <a:t>E</a:t>
            </a:r>
            <a:r>
              <a:rPr lang="en-US" sz="2400" b="1" dirty="0" smtClean="0">
                <a:latin typeface="Palatino Linotype" panose="02040502050505030304" pitchFamily="18" charset="0"/>
              </a:rPr>
              <a:t>valuating you and your program </a:t>
            </a:r>
          </a:p>
          <a:p>
            <a:pPr>
              <a:buNone/>
            </a:pPr>
            <a:endParaRPr lang="en-US" sz="2400" b="1" dirty="0">
              <a:latin typeface="Palatino Linotype" panose="02040502050505030304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latin typeface="Palatino Linotype" panose="02040502050505030304" pitchFamily="18" charset="0"/>
              </a:rPr>
              <a:t>Professional Development</a:t>
            </a:r>
            <a:endParaRPr lang="en-US" sz="2400" b="1" dirty="0">
              <a:latin typeface="Palatino Linotype" panose="02040502050505030304" pitchFamily="18" charset="0"/>
            </a:endParaRPr>
          </a:p>
          <a:p>
            <a:endParaRPr lang="en-US" sz="2400" b="1" dirty="0">
              <a:latin typeface="Palatino Linotype" panose="02040502050505030304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 smtClean="0">
                <a:latin typeface="Palatino Linotype" panose="02040502050505030304" pitchFamily="18" charset="0"/>
              </a:rPr>
              <a:t>Award – CDE Recognition </a:t>
            </a:r>
          </a:p>
          <a:p>
            <a:endParaRPr lang="en-US" sz="2400" b="1" dirty="0" smtClean="0">
              <a:latin typeface="Palatino Linotype" panose="02040502050505030304" pitchFamily="18" charset="0"/>
            </a:endParaRPr>
          </a:p>
          <a:p>
            <a:pPr marL="457200" indent="-457200">
              <a:buFont typeface="Arial" pitchFamily="34" charset="0"/>
              <a:buChar char="•"/>
            </a:pPr>
            <a:r>
              <a:rPr lang="en-US" sz="2400" b="1" dirty="0">
                <a:latin typeface="Palatino Linotype" panose="02040502050505030304" pitchFamily="18" charset="0"/>
              </a:rPr>
              <a:t>Raise awareness and change perceptions</a:t>
            </a:r>
          </a:p>
          <a:p>
            <a:endParaRPr lang="en-US" sz="2400" b="1" dirty="0">
              <a:latin typeface="Palatino Linotype" panose="02040502050505030304" pitchFamily="18" charset="0"/>
            </a:endParaRPr>
          </a:p>
          <a:p>
            <a:endParaRPr lang="en-US" sz="2400" b="1" dirty="0">
              <a:latin typeface="Palatino Linotype" panose="0204050205050503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16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33400" y="381000"/>
            <a:ext cx="8381260" cy="1054394"/>
          </a:xfrm>
        </p:spPr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</a:rPr>
              <a:t>I.    Evaluation of You/Your Program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5" descr="C:\Documents and Settings\Russell_b\Local Settings\Temporary Internet Files\Content.IE5\VOED175C\MP90043950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0200" y="1905000"/>
            <a:ext cx="5715000" cy="37338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1600200" y="5845419"/>
            <a:ext cx="44887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Palatino Linotype" panose="02040502050505030304" pitchFamily="18" charset="0"/>
              </a:rPr>
              <a:t>Assess collaboratively with your principal</a:t>
            </a:r>
            <a:endParaRPr lang="en-US" dirty="0">
              <a:latin typeface="Palatino Linotype" panose="020405020505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67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36" name="Chevron 35"/>
          <p:cNvSpPr/>
          <p:nvPr/>
        </p:nvSpPr>
        <p:spPr>
          <a:xfrm rot="5400000">
            <a:off x="379462" y="602750"/>
            <a:ext cx="2232756" cy="1562929"/>
          </a:xfrm>
          <a:prstGeom prst="chevron">
            <a:avLst/>
          </a:prstGeom>
          <a:solidFill>
            <a:schemeClr val="accent1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5" name="Group 14"/>
          <p:cNvGrpSpPr/>
          <p:nvPr/>
        </p:nvGrpSpPr>
        <p:grpSpPr>
          <a:xfrm>
            <a:off x="2277303" y="270112"/>
            <a:ext cx="6411009" cy="1451292"/>
            <a:chOff x="1562929" y="2275"/>
            <a:chExt cx="6152320" cy="1451291"/>
          </a:xfrm>
        </p:grpSpPr>
        <p:sp>
          <p:nvSpPr>
            <p:cNvPr id="34" name="Round Same Side Corner Rectangle 33"/>
            <p:cNvSpPr/>
            <p:nvPr/>
          </p:nvSpPr>
          <p:spPr>
            <a:xfrm rot="5400000">
              <a:off x="3913443" y="-2348239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Round Same Side Corner Rectangle 6"/>
            <p:cNvSpPr/>
            <p:nvPr/>
          </p:nvSpPr>
          <p:spPr>
            <a:xfrm>
              <a:off x="1562929" y="73121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>
                  <a:latin typeface="Palatino Linotype" panose="02040502050505030304" pitchFamily="18" charset="0"/>
                </a:rPr>
                <a:t>Use the </a:t>
              </a:r>
              <a:r>
                <a:rPr lang="en-US" sz="2800" b="1" kern="1200" dirty="0" smtClean="0">
                  <a:solidFill>
                    <a:srgbClr val="FAAB67"/>
                  </a:solidFill>
                  <a:latin typeface="Palatino Linotype" panose="02040502050505030304" pitchFamily="18" charset="0"/>
                  <a:hlinkClick r:id="rId3"/>
                </a:rPr>
                <a:t>Evaluation</a:t>
              </a:r>
              <a:r>
                <a:rPr lang="en-US" sz="2800" b="1" kern="1200" dirty="0" smtClean="0">
                  <a:solidFill>
                    <a:srgbClr val="CC0000"/>
                  </a:solidFill>
                  <a:latin typeface="Palatino Linotype" panose="02040502050505030304" pitchFamily="18" charset="0"/>
                  <a:hlinkClick r:id="rId3"/>
                </a:rPr>
                <a:t> Rubric </a:t>
              </a:r>
              <a:r>
                <a:rPr lang="en-US" sz="2800" kern="1200" dirty="0" smtClean="0">
                  <a:latin typeface="Palatino Linotype" panose="02040502050505030304" pitchFamily="18" charset="0"/>
                </a:rPr>
                <a:t>to assess your program.  </a:t>
              </a:r>
              <a:endParaRPr lang="en-US" sz="2800" kern="1200" dirty="0">
                <a:latin typeface="Palatino Linotype" panose="02040502050505030304" pitchFamily="18" charset="0"/>
              </a:endParaRPr>
            </a:p>
          </p:txBody>
        </p:sp>
      </p:grpSp>
      <p:sp>
        <p:nvSpPr>
          <p:cNvPr id="32" name="Chevron 31"/>
          <p:cNvSpPr/>
          <p:nvPr/>
        </p:nvSpPr>
        <p:spPr>
          <a:xfrm rot="5400000">
            <a:off x="379462" y="2648672"/>
            <a:ext cx="2232756" cy="1562929"/>
          </a:xfrm>
          <a:prstGeom prst="chevron">
            <a:avLst/>
          </a:prstGeom>
          <a:solidFill>
            <a:schemeClr val="accent3"/>
          </a:solidFill>
          <a:ln cmpd="thinThick">
            <a:solidFill>
              <a:schemeClr val="tx1"/>
            </a:solidFill>
            <a:round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3" name="Group 22"/>
          <p:cNvGrpSpPr/>
          <p:nvPr/>
        </p:nvGrpSpPr>
        <p:grpSpPr>
          <a:xfrm>
            <a:off x="2277303" y="2313759"/>
            <a:ext cx="6411011" cy="1572441"/>
            <a:chOff x="1562929" y="2045922"/>
            <a:chExt cx="6152320" cy="1451291"/>
          </a:xfrm>
        </p:grpSpPr>
        <p:sp>
          <p:nvSpPr>
            <p:cNvPr id="30" name="Round Same Side Corner Rectangle 29"/>
            <p:cNvSpPr/>
            <p:nvPr/>
          </p:nvSpPr>
          <p:spPr>
            <a:xfrm rot="5400000">
              <a:off x="3913443" y="-304592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Round Same Side Corner Rectangle 10"/>
            <p:cNvSpPr/>
            <p:nvPr/>
          </p:nvSpPr>
          <p:spPr>
            <a:xfrm>
              <a:off x="1562929" y="2116768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>
                  <a:latin typeface="Palatino Linotype" panose="02040502050505030304" pitchFamily="18" charset="0"/>
                </a:rPr>
                <a:t>Select </a:t>
              </a:r>
              <a:r>
                <a:rPr lang="en-US" sz="2800" b="1" kern="1200" dirty="0" smtClean="0">
                  <a:solidFill>
                    <a:schemeClr val="accent2">
                      <a:lumMod val="75000"/>
                    </a:schemeClr>
                  </a:solidFill>
                  <a:latin typeface="Palatino Linotype" panose="02040502050505030304" pitchFamily="18" charset="0"/>
                </a:rPr>
                <a:t>2 or 3 areas </a:t>
              </a:r>
              <a:r>
                <a:rPr lang="en-US" sz="2800" kern="1200" dirty="0" smtClean="0">
                  <a:latin typeface="Palatino Linotype" panose="02040502050505030304" pitchFamily="18" charset="0"/>
                </a:rPr>
                <a:t>for improvement and formulate these into </a:t>
              </a:r>
              <a:r>
                <a:rPr lang="en-US" sz="28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school-aligned goals.</a:t>
              </a:r>
              <a:endParaRPr lang="en-US" sz="2800" kern="1200" dirty="0">
                <a:latin typeface="Palatino Linotype" panose="02040502050505030304" pitchFamily="18" charset="0"/>
              </a:endParaRPr>
            </a:p>
          </p:txBody>
        </p:sp>
      </p:grpSp>
      <p:sp>
        <p:nvSpPr>
          <p:cNvPr id="28" name="Chevron 27"/>
          <p:cNvSpPr/>
          <p:nvPr/>
        </p:nvSpPr>
        <p:spPr>
          <a:xfrm rot="5400000">
            <a:off x="379462" y="4692319"/>
            <a:ext cx="2232756" cy="1562929"/>
          </a:xfrm>
          <a:prstGeom prst="chevron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5" name="Group 24"/>
          <p:cNvGrpSpPr/>
          <p:nvPr/>
        </p:nvGrpSpPr>
        <p:grpSpPr>
          <a:xfrm>
            <a:off x="2277304" y="4357405"/>
            <a:ext cx="6485696" cy="1586195"/>
            <a:chOff x="1562929" y="4089568"/>
            <a:chExt cx="6152320" cy="1451291"/>
          </a:xfrm>
        </p:grpSpPr>
        <p:sp>
          <p:nvSpPr>
            <p:cNvPr id="26" name="Round Same Side Corner Rectangle 2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ound Same Side Corner Rectangle 14"/>
            <p:cNvSpPr/>
            <p:nvPr/>
          </p:nvSpPr>
          <p:spPr>
            <a:xfrm>
              <a:off x="1562929" y="4160414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Use these goals to fill out the </a:t>
              </a:r>
              <a:r>
                <a:rPr lang="en-US" sz="2800" b="1" kern="1200" dirty="0" smtClean="0">
                  <a:solidFill>
                    <a:srgbClr val="C00000"/>
                  </a:solidFill>
                  <a:latin typeface="Palatino Linotype" panose="02040502050505030304" pitchFamily="18" charset="0"/>
                  <a:hlinkClick r:id="rId4"/>
                </a:rPr>
                <a:t>Growth Plan</a:t>
              </a:r>
              <a:r>
                <a:rPr lang="en-US" sz="2800" kern="1200" dirty="0" smtClean="0">
                  <a:solidFill>
                    <a:srgbClr val="C00000"/>
                  </a:solidFill>
                  <a:latin typeface="Palatino Linotype" panose="02040502050505030304" pitchFamily="18" charset="0"/>
                </a:rPr>
                <a:t> </a:t>
              </a:r>
              <a:r>
                <a:rPr lang="en-US" sz="2800" kern="12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and upload on the </a:t>
              </a:r>
              <a:r>
                <a:rPr lang="en-US" sz="2800" b="1" kern="1200" dirty="0" smtClean="0">
                  <a:solidFill>
                    <a:srgbClr val="C00000"/>
                  </a:solidFill>
                  <a:latin typeface="Palatino Linotype" panose="02040502050505030304" pitchFamily="18" charset="0"/>
                  <a:hlinkClick r:id="rId5"/>
                </a:rPr>
                <a:t>HESLP wiki</a:t>
              </a:r>
              <a:endParaRPr lang="en-US" sz="2800" b="1" kern="1200" dirty="0">
                <a:latin typeface="Palatino Linotype" panose="0204050205050503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312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" y="1828800"/>
            <a:ext cx="8763001" cy="4407408"/>
          </a:xfrm>
        </p:spPr>
        <p:txBody>
          <a:bodyPr/>
          <a:lstStyle/>
          <a:p>
            <a:endParaRPr lang="en-US" dirty="0"/>
          </a:p>
          <a:p>
            <a:endParaRPr lang="en-US" dirty="0"/>
          </a:p>
          <a:p>
            <a:pPr marL="4572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chemeClr val="tx1"/>
                </a:solidFill>
              </a:rPr>
              <a:t>II. 	     Professional Development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751611"/>
            <a:ext cx="4267200" cy="448365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4162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6" name="Round Same Side Corner Rectangle 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Final product that shows </a:t>
              </a:r>
              <a:r>
                <a:rPr lang="en-US" sz="2600" b="1" dirty="0" smtClean="0">
                  <a:solidFill>
                    <a:schemeClr val="accent2">
                      <a:lumMod val="75000"/>
                    </a:schemeClr>
                  </a:solidFill>
                  <a:latin typeface="Palatino Linotype" panose="02040502050505030304" pitchFamily="18" charset="0"/>
                </a:rPr>
                <a:t>measurable evidence</a:t>
              </a:r>
              <a:r>
                <a:rPr lang="en-US" sz="2600" dirty="0" smtClean="0">
                  <a:solidFill>
                    <a:schemeClr val="accent2">
                      <a:lumMod val="75000"/>
                    </a:schemeClr>
                  </a:solidFill>
                  <a:latin typeface="Palatino Linotype" panose="02040502050505030304" pitchFamily="18" charset="0"/>
                </a:rPr>
                <a:t> </a:t>
              </a: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of how you met your goals</a:t>
              </a:r>
              <a:endParaRPr lang="en-US" sz="2600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401675" y="5070044"/>
            <a:ext cx="6382666" cy="1178356"/>
            <a:chOff x="1562928" y="4089570"/>
            <a:chExt cx="6152320" cy="1451292"/>
          </a:xfrm>
        </p:grpSpPr>
        <p:sp>
          <p:nvSpPr>
            <p:cNvPr id="12" name="Round Same Side Corner Rectangle 11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Principal commits to 8 hour release time, and gets wiki link of </a:t>
              </a:r>
              <a:r>
                <a:rPr lang="en-US" sz="2600" b="1" dirty="0" smtClean="0">
                  <a:solidFill>
                    <a:schemeClr val="tx1"/>
                  </a:solidFill>
                  <a:latin typeface="Palatino Linotype" panose="02040502050505030304" pitchFamily="18" charset="0"/>
                  <a:hlinkClick r:id="rId2"/>
                </a:rPr>
                <a:t>outcomes </a:t>
              </a:r>
              <a:endParaRPr lang="en-US" sz="2600" b="1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2459740" y="423668"/>
            <a:ext cx="6324601" cy="1039452"/>
            <a:chOff x="1562929" y="4089568"/>
            <a:chExt cx="6152320" cy="1451291"/>
          </a:xfrm>
        </p:grpSpPr>
        <p:sp>
          <p:nvSpPr>
            <p:cNvPr id="15" name="Round Same Side Corner Rectangle 1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b="1" dirty="0" smtClean="0">
                  <a:solidFill>
                    <a:schemeClr val="tx1"/>
                  </a:solidFill>
                  <a:latin typeface="Palatino Linotype" panose="02040502050505030304" pitchFamily="18" charset="0"/>
                  <a:hlinkClick r:id="rId3"/>
                </a:rPr>
                <a:t>Personalized professional growth </a:t>
              </a:r>
              <a:r>
                <a:rPr lang="en-US" sz="2600" dirty="0" smtClean="0">
                  <a:solidFill>
                    <a:schemeClr val="tx1"/>
                  </a:solidFill>
                  <a:latin typeface="Palatino Linotype" panose="02040502050505030304" pitchFamily="18" charset="0"/>
                </a:rPr>
                <a:t>in 2-3 rubric areas with help of your peers</a:t>
              </a:r>
              <a:endParaRPr lang="en-US" sz="2600" dirty="0">
                <a:latin typeface="Palatino Linotype" panose="02040502050505030304" pitchFamily="18" charset="0"/>
              </a:endParaRPr>
            </a:p>
          </p:txBody>
        </p:sp>
      </p:grp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2444554" y="1933893"/>
            <a:ext cx="6470848" cy="2027728"/>
            <a:chOff x="1349220" y="2638277"/>
            <a:chExt cx="6294583" cy="2831129"/>
          </a:xfrm>
        </p:grpSpPr>
        <p:sp>
          <p:nvSpPr>
            <p:cNvPr id="18" name="Round Same Side Corner Rectangle 1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2590800" y="2135227"/>
            <a:ext cx="632460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 smtClean="0">
                <a:latin typeface="Palatino Linotype" panose="02040502050505030304" pitchFamily="18" charset="0"/>
              </a:rPr>
              <a:t>Develop a school-UIP aligned </a:t>
            </a:r>
            <a:r>
              <a:rPr lang="en-US" sz="2600" b="1" dirty="0" smtClean="0">
                <a:latin typeface="Palatino Linotype" panose="02040502050505030304" pitchFamily="18" charset="0"/>
                <a:hlinkClick r:id="rId4"/>
              </a:rPr>
              <a:t>Growth Plan</a:t>
            </a:r>
            <a:r>
              <a:rPr lang="en-US" sz="2600" dirty="0" smtClean="0">
                <a:latin typeface="Palatino Linotype" panose="02040502050505030304" pitchFamily="18" charset="0"/>
                <a:hlinkClick r:id="rId4"/>
              </a:rPr>
              <a:t> </a:t>
            </a:r>
            <a:r>
              <a:rPr lang="en-US" sz="2600" dirty="0" smtClean="0">
                <a:latin typeface="Palatino Linotype" panose="02040502050505030304" pitchFamily="18" charset="0"/>
              </a:rPr>
              <a:t>and upload to </a:t>
            </a:r>
            <a:r>
              <a:rPr lang="en-US" sz="2600" dirty="0" smtClean="0">
                <a:latin typeface="Palatino Linotype" panose="02040502050505030304" pitchFamily="18" charset="0"/>
                <a:hlinkClick r:id="rId5"/>
              </a:rPr>
              <a:t>CO SL Growth </a:t>
            </a:r>
            <a:r>
              <a:rPr lang="en-US" sz="2600" dirty="0" smtClean="0">
                <a:latin typeface="Palatino Linotype" panose="02040502050505030304" pitchFamily="18" charset="0"/>
                <a:hlinkClick r:id="rId5"/>
              </a:rPr>
              <a:t>wiki</a:t>
            </a:r>
            <a:endParaRPr lang="en-US" sz="2600" dirty="0">
              <a:latin typeface="Palatino Linotype" panose="02040502050505030304" pitchFamily="18" charset="0"/>
            </a:endParaRPr>
          </a:p>
        </p:txBody>
      </p:sp>
      <p:grpSp>
        <p:nvGrpSpPr>
          <p:cNvPr id="26" name="Group 25"/>
          <p:cNvGrpSpPr/>
          <p:nvPr/>
        </p:nvGrpSpPr>
        <p:grpSpPr>
          <a:xfrm>
            <a:off x="381000" y="268291"/>
            <a:ext cx="1509840" cy="6361110"/>
            <a:chOff x="699960" y="268291"/>
            <a:chExt cx="1509840" cy="6361110"/>
          </a:xfrm>
        </p:grpSpPr>
        <p:sp>
          <p:nvSpPr>
            <p:cNvPr id="27" name="Chevron 26"/>
            <p:cNvSpPr/>
            <p:nvPr/>
          </p:nvSpPr>
          <p:spPr bwMode="auto">
            <a:xfrm rot="5400000">
              <a:off x="674450" y="308216"/>
              <a:ext cx="1575276" cy="1495425"/>
            </a:xfrm>
            <a:prstGeom prst="chevron">
              <a:avLst/>
            </a:prstGeom>
            <a:solidFill>
              <a:schemeClr val="accent1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Chevron 27"/>
            <p:cNvSpPr/>
            <p:nvPr/>
          </p:nvSpPr>
          <p:spPr bwMode="auto">
            <a:xfrm rot="5400000">
              <a:off x="686375" y="5109071"/>
              <a:ext cx="1545235" cy="1495425"/>
            </a:xfrm>
            <a:prstGeom prst="chevron">
              <a:avLst/>
            </a:prstGeom>
            <a:solidFill>
              <a:schemeClr val="accent4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Chevron 28"/>
            <p:cNvSpPr/>
            <p:nvPr/>
          </p:nvSpPr>
          <p:spPr bwMode="auto">
            <a:xfrm rot="5400000">
              <a:off x="695804" y="3621638"/>
              <a:ext cx="1503739" cy="1495425"/>
            </a:xfrm>
            <a:prstGeom prst="chevron">
              <a:avLst/>
            </a:prstGeom>
            <a:solidFill>
              <a:schemeClr val="accent2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Chevron 29"/>
            <p:cNvSpPr/>
            <p:nvPr/>
          </p:nvSpPr>
          <p:spPr bwMode="auto">
            <a:xfrm rot="5400000">
              <a:off x="616855" y="1926671"/>
              <a:ext cx="1661636" cy="1495425"/>
            </a:xfrm>
            <a:prstGeom prst="chevron">
              <a:avLst/>
            </a:prstGeom>
            <a:solidFill>
              <a:schemeClr val="accent3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</p:spTree>
    <p:extLst>
      <p:ext uri="{BB962C8B-B14F-4D97-AF65-F5344CB8AC3E}">
        <p14:creationId xmlns:p14="http://schemas.microsoft.com/office/powerpoint/2010/main" val="116179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DE THEME">
  <a:themeElements>
    <a:clrScheme name="CDE Color Scheme FINAL">
      <a:dk1>
        <a:srgbClr val="000000"/>
      </a:dk1>
      <a:lt1>
        <a:sysClr val="window" lastClr="FFFFFF"/>
      </a:lt1>
      <a:dk2>
        <a:srgbClr val="785F55"/>
      </a:dk2>
      <a:lt2>
        <a:srgbClr val="EFE7D5"/>
      </a:lt2>
      <a:accent1>
        <a:srgbClr val="95B6D2"/>
      </a:accent1>
      <a:accent2>
        <a:srgbClr val="FAAB67"/>
      </a:accent2>
      <a:accent3>
        <a:srgbClr val="ABC178"/>
      </a:accent3>
      <a:accent4>
        <a:srgbClr val="71769D"/>
      </a:accent4>
      <a:accent5>
        <a:srgbClr val="7BA79D"/>
      </a:accent5>
      <a:accent6>
        <a:srgbClr val="8C8C96"/>
      </a:accent6>
      <a:hlink>
        <a:srgbClr val="DD8047"/>
      </a:hlink>
      <a:folHlink>
        <a:srgbClr val="18375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Liberty Common presentation 10-25-12</Template>
  <TotalTime>17828</TotalTime>
  <Words>298</Words>
  <Application>Microsoft Office PowerPoint</Application>
  <PresentationFormat>On-screen Show (4:3)</PresentationFormat>
  <Paragraphs>76</Paragraphs>
  <Slides>17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19" baseType="lpstr">
      <vt:lpstr>CDE THEME</vt:lpstr>
      <vt:lpstr>Office Theme</vt:lpstr>
      <vt:lpstr>Highly Effective School Library Programs</vt:lpstr>
      <vt:lpstr>Evidence Outcomes</vt:lpstr>
      <vt:lpstr>Leadership Is a Key Focus</vt:lpstr>
      <vt:lpstr> Shift to Leadership is Essential</vt:lpstr>
      <vt:lpstr>Highly Effective School Libraries (HESL)</vt:lpstr>
      <vt:lpstr>I.    Evaluation of You/Your Program</vt:lpstr>
      <vt:lpstr>PowerPoint Presentation</vt:lpstr>
      <vt:lpstr>II.       Professional Development</vt:lpstr>
      <vt:lpstr>PowerPoint Presentation</vt:lpstr>
      <vt:lpstr>III.    Recognition</vt:lpstr>
      <vt:lpstr>Rigorous Process with Higher Rewards </vt:lpstr>
      <vt:lpstr>PowerPoint Presentation</vt:lpstr>
      <vt:lpstr>Ensure Today’s Students Thrive  in 21st-century Workforce</vt:lpstr>
      <vt:lpstr>Key Ingredients</vt:lpstr>
      <vt:lpstr>Shift in perception among TL’s/Non-TL’s</vt:lpstr>
      <vt:lpstr>Evidence Outcomes of Today</vt:lpstr>
      <vt:lpstr>CONTACT INFORMATION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Karol Gates</dc:creator>
  <cp:lastModifiedBy>Russell, Becky</cp:lastModifiedBy>
  <cp:revision>378</cp:revision>
  <cp:lastPrinted>2012-04-23T22:21:30Z</cp:lastPrinted>
  <dcterms:created xsi:type="dcterms:W3CDTF">2012-04-24T17:19:20Z</dcterms:created>
  <dcterms:modified xsi:type="dcterms:W3CDTF">2013-10-21T16:53:16Z</dcterms:modified>
</cp:coreProperties>
</file>